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77" r:id="rId3"/>
    <p:sldId id="279" r:id="rId4"/>
    <p:sldId id="282" r:id="rId5"/>
    <p:sldId id="280" r:id="rId6"/>
    <p:sldId id="281" r:id="rId7"/>
    <p:sldId id="276" r:id="rId8"/>
    <p:sldId id="278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3" r:id="rId18"/>
    <p:sldId id="292" r:id="rId19"/>
    <p:sldId id="291" r:id="rId20"/>
    <p:sldId id="294" r:id="rId21"/>
    <p:sldId id="295" r:id="rId22"/>
    <p:sldId id="296" r:id="rId23"/>
    <p:sldId id="297" r:id="rId24"/>
    <p:sldId id="298" r:id="rId25"/>
    <p:sldId id="299" r:id="rId26"/>
    <p:sldId id="300" r:id="rId27"/>
    <p:sldId id="301" r:id="rId28"/>
    <p:sldId id="30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1535" autoAdjust="0"/>
  </p:normalViewPr>
  <p:slideViewPr>
    <p:cSldViewPr>
      <p:cViewPr varScale="1">
        <p:scale>
          <a:sx n="91" d="100"/>
          <a:sy n="91" d="100"/>
        </p:scale>
        <p:origin x="2982" y="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2/4/2024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2/4/2024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1" i="0" dirty="0">
                <a:solidFill>
                  <a:srgbClr val="B7AA90"/>
                </a:solidFill>
                <a:effectLst/>
                <a:latin typeface="Noto Sans" panose="020B0502040504020204" pitchFamily="34" charset="0"/>
              </a:rPr>
              <a:t>Services:</a:t>
            </a:r>
            <a:r>
              <a:rPr lang="en-US" b="0" i="0" dirty="0">
                <a:solidFill>
                  <a:srgbClr val="B7AA90"/>
                </a:solidFill>
                <a:effectLst/>
                <a:latin typeface="Noto Sans" panose="020B0502040504020204" pitchFamily="34" charset="0"/>
              </a:rPr>
              <a:t> This is for end-users who want to make use of AI to do their daily work.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1" i="0" dirty="0">
                <a:solidFill>
                  <a:srgbClr val="B7AA90"/>
                </a:solidFill>
                <a:effectLst/>
                <a:latin typeface="Noto Sans" panose="020B0502040504020204" pitchFamily="34" charset="0"/>
              </a:rPr>
              <a:t>APIs:</a:t>
            </a:r>
            <a:r>
              <a:rPr lang="en-US" b="0" i="0" dirty="0">
                <a:solidFill>
                  <a:srgbClr val="B7AA90"/>
                </a:solidFill>
                <a:effectLst/>
                <a:latin typeface="Noto Sans" panose="020B0502040504020204" pitchFamily="34" charset="0"/>
              </a:rPr>
              <a:t> This is for developers who want to integrate OpenAI's services into their applications.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1" i="0" dirty="0">
                <a:solidFill>
                  <a:srgbClr val="B7AA90"/>
                </a:solidFill>
                <a:effectLst/>
                <a:latin typeface="Noto Sans" panose="020B0502040504020204" pitchFamily="34" charset="0"/>
              </a:rPr>
              <a:t>Python packages:</a:t>
            </a:r>
            <a:r>
              <a:rPr lang="en-US" b="0" i="0" dirty="0">
                <a:solidFill>
                  <a:srgbClr val="B7AA90"/>
                </a:solidFill>
                <a:effectLst/>
                <a:latin typeface="Noto Sans" panose="020B0502040504020204" pitchFamily="34" charset="0"/>
              </a:rPr>
              <a:t> This is specifically for Python developers to use OpenAI's services.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B7AA90"/>
              </a:solidFill>
              <a:effectLst/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B7AA90"/>
                </a:solidFill>
                <a:effectLst/>
                <a:latin typeface="Noto Sans" panose="020B0502040504020204" pitchFamily="34" charset="0"/>
              </a:rPr>
              <a:t>https://www.codemag.com/Article/2307041/An-Introduction-to-OpenAI-Services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870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https://platform.openai.com/playground?mode=chat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60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https://www.postman.com/what-is-an-api/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94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08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https://platform.openai.com/signup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41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https://platform.openai.com/account/organization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55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https://platform.openai.com/playground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84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https://platform.openai.com/usage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7356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https://platform.openai.com/account/limits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437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https://platform.openai.com/docs/guides/rate-limits/usage-tiers?context=tier-free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5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2/4/2024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OpenAI API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Brief Introduction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1794F-67A6-D6E5-DBB7-4585D61906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3619500"/>
            <a:ext cx="16764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D4005C-BDFE-84F8-C4DF-2A7D3D475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Settings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94529-3B58-BEEB-B871-EEAF20B44B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Settings to Change</a:t>
            </a:r>
          </a:p>
        </p:txBody>
      </p:sp>
    </p:spTree>
    <p:extLst>
      <p:ext uri="{BB962C8B-B14F-4D97-AF65-F5344CB8AC3E}">
        <p14:creationId xmlns:p14="http://schemas.microsoft.com/office/powerpoint/2010/main" val="3101913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19FDBA-B8CA-E4E9-0A3E-04B40BFB6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1E22B5-53A5-0190-B080-54D75B1C2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87960"/>
            <a:ext cx="5029200" cy="648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703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0F476-7DDC-E3A8-D704-DF5A25A45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5F705A-F556-56D0-9025-D208B505E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376" y="2209800"/>
            <a:ext cx="6639247" cy="370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122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16F83-362A-3FF8-E762-3E46BA46C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196A76-818B-2941-F048-E8DA7CB65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90905"/>
            <a:ext cx="7352381" cy="64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04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7F0A8-F1D3-8C6C-C7CB-6CBC51B61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DE64DA-8BB5-C701-9718-9A3AC2CAD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390905"/>
            <a:ext cx="6457143" cy="6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08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5E86D-BCB4-7A93-7D69-D622A37EF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BB7AED-9FC8-B166-E273-B93362ACE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1133359"/>
            <a:ext cx="4953000" cy="525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11768C-E52D-910C-BB21-E524CDE35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Billing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EAE509-B757-6ECA-6B9A-C77D9B4C53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API Usage Credits</a:t>
            </a:r>
          </a:p>
        </p:txBody>
      </p:sp>
    </p:spTree>
    <p:extLst>
      <p:ext uri="{BB962C8B-B14F-4D97-AF65-F5344CB8AC3E}">
        <p14:creationId xmlns:p14="http://schemas.microsoft.com/office/powerpoint/2010/main" val="542705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E6882-19B4-296E-6EA5-E3BA47BC9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Trial API Credits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D91CD-C87F-FF96-4316-AB069E907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When you create a new account OpenAI grants 5$ in free credits that you can use within three months before they expire.</a:t>
            </a:r>
          </a:p>
          <a:p>
            <a:r>
              <a:rPr lang="en-US" sz="2800" dirty="0"/>
              <a:t>After that you will have to supply credit card details and purchase credits in advance before using them.</a:t>
            </a:r>
          </a:p>
          <a:p>
            <a:r>
              <a:rPr lang="en-US" sz="2800" dirty="0"/>
              <a:t>Phone numbers associated with an existing account will not receive additional free credits.</a:t>
            </a:r>
          </a:p>
          <a:p>
            <a:r>
              <a:rPr lang="en-US" sz="2800" dirty="0"/>
              <a:t>After the credits are used you will need to supply a payment method. </a:t>
            </a:r>
          </a:p>
        </p:txBody>
      </p:sp>
    </p:spTree>
    <p:extLst>
      <p:ext uri="{BB962C8B-B14F-4D97-AF65-F5344CB8AC3E}">
        <p14:creationId xmlns:p14="http://schemas.microsoft.com/office/powerpoint/2010/main" val="2310278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923467-2CB0-78E7-AE45-E66206E8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Brick Wall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258685-0CBD-A0F8-ECE0-6C1964B4E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524" y="1676400"/>
            <a:ext cx="9180952" cy="50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011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25C9D5-F94D-FC13-4BBC-41295C6F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</a:t>
            </a:r>
            <a:br>
              <a:rPr lang="en-US" dirty="0"/>
            </a:br>
            <a:r>
              <a:rPr lang="en-US" dirty="0"/>
              <a:t>Explained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A34B71-4951-C5D0-AFC0-C00DD0F9E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263" y="0"/>
            <a:ext cx="39494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004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F8F0AD-C754-1E6E-93E2-8E109ECAD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EB0681-6F96-304B-8829-137EE9420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762000"/>
            <a:ext cx="7543800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“The OpenAI API can be </a:t>
            </a:r>
            <a:r>
              <a:rPr lang="en-US" sz="4800" b="1" i="1" dirty="0"/>
              <a:t>applied to virtually any task</a:t>
            </a:r>
            <a:r>
              <a:rPr lang="en-US" sz="4800" dirty="0"/>
              <a:t>. We offer a range of models with different capabilities and price points, as well as the ability to fine-tune custom models.”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0AE0978-43A5-90C6-7482-4A91E00DE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100" dirty="0"/>
              <a:t>https://platform.openai.com/docs/introduction</a:t>
            </a:r>
          </a:p>
        </p:txBody>
      </p:sp>
    </p:spTree>
    <p:extLst>
      <p:ext uri="{BB962C8B-B14F-4D97-AF65-F5344CB8AC3E}">
        <p14:creationId xmlns:p14="http://schemas.microsoft.com/office/powerpoint/2010/main" val="257545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3B85-5DAC-21C2-0269-EF712F288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Pay to Play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691D82-8995-CF26-40CF-BB21B8960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0" y="609600"/>
            <a:ext cx="4952381" cy="5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991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142D82-CD6C-3AC1-6F05-9F4C4E2DF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Tiers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8FDDA4-D896-81FB-3262-572B431200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Leveling Up Your Model Usage</a:t>
            </a:r>
          </a:p>
        </p:txBody>
      </p:sp>
    </p:spTree>
    <p:extLst>
      <p:ext uri="{BB962C8B-B14F-4D97-AF65-F5344CB8AC3E}">
        <p14:creationId xmlns:p14="http://schemas.microsoft.com/office/powerpoint/2010/main" val="1557615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BB53F0-747A-81E7-ACDD-6033FCAC1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at Free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5F18F3-D431-46CC-CE7B-B4D04B21D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114" y="2133600"/>
            <a:ext cx="8147771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789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26130-308F-4F82-75AF-D85DD55E5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Level 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5C643F-6B23-EBE1-EC8F-21CA1DD01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830" y="2133600"/>
            <a:ext cx="7978339" cy="362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875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AD2F-32BC-F854-819C-C038EEAE9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Level Up?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BB950F-DEE5-9A6C-9CD5-012124F25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695" y="1905571"/>
            <a:ext cx="4361905" cy="45714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C27036-4333-2350-631F-E8BB68919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1057603"/>
            <a:ext cx="5085714" cy="54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9207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E03D2-C88F-21FF-F2CC-9441425B2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High Should You Go?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DD28CD-2412-82D4-945C-B303FBB62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538" y="2209800"/>
            <a:ext cx="7950924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9049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F05524-3541-EF60-CF91-9455CE727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Chat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F43457-402B-5FA6-0A8F-746A55C7B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Having Fun in the Playground</a:t>
            </a:r>
          </a:p>
        </p:txBody>
      </p:sp>
    </p:spTree>
    <p:extLst>
      <p:ext uri="{BB962C8B-B14F-4D97-AF65-F5344CB8AC3E}">
        <p14:creationId xmlns:p14="http://schemas.microsoft.com/office/powerpoint/2010/main" val="17921993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2F9212-224F-20B2-6A70-5C9722600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381" y="0"/>
            <a:ext cx="10377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7515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B086A9-5650-3E64-B0C0-20FF32EC87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82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D58BE41-94A7-507E-145C-49E2FE452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API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4C9C09-868D-72E7-434B-8CD423FC4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Applications Communicate</a:t>
            </a:r>
          </a:p>
        </p:txBody>
      </p:sp>
    </p:spTree>
    <p:extLst>
      <p:ext uri="{BB962C8B-B14F-4D97-AF65-F5344CB8AC3E}">
        <p14:creationId xmlns:p14="http://schemas.microsoft.com/office/powerpoint/2010/main" val="1074620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D4A6FC-1135-EC40-8905-DD13F7E32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vs APIs vs Packages</a:t>
            </a:r>
          </a:p>
        </p:txBody>
      </p:sp>
      <p:pic>
        <p:nvPicPr>
          <p:cNvPr id="2050" name="Picture 2" descr="Figure 1: OpenAI pre-trained models and the services it provides">
            <a:extLst>
              <a:ext uri="{FF2B5EF4-FFF2-40B4-BE49-F238E27FC236}">
                <a16:creationId xmlns:a16="http://schemas.microsoft.com/office/drawing/2014/main" id="{A8D86622-F7FF-CC32-811A-308911F4E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700" y="1658084"/>
            <a:ext cx="8610600" cy="5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324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E3263E0D-08AD-B5B4-AF5D-F7BBD1D8B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45087" y="1905000"/>
            <a:ext cx="7701826" cy="4733925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BDF424D-931C-6554-95E7-F037EF037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APIs Work</a:t>
            </a:r>
          </a:p>
        </p:txBody>
      </p:sp>
    </p:spTree>
    <p:extLst>
      <p:ext uri="{BB962C8B-B14F-4D97-AF65-F5344CB8AC3E}">
        <p14:creationId xmlns:p14="http://schemas.microsoft.com/office/powerpoint/2010/main" val="526579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F6AA1A-3AE3-991D-6A66-8BC1ED479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868" y="1828800"/>
            <a:ext cx="7720263" cy="484909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5B3551B-4B33-E5F3-B742-945A1B37C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OpenAI API Example: Assistant</a:t>
            </a:r>
          </a:p>
        </p:txBody>
      </p:sp>
    </p:spTree>
    <p:extLst>
      <p:ext uri="{BB962C8B-B14F-4D97-AF65-F5344CB8AC3E}">
        <p14:creationId xmlns:p14="http://schemas.microsoft.com/office/powerpoint/2010/main" val="668382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FD52422-F7E5-6E3C-C936-B0D82F4B9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263" y="685800"/>
            <a:ext cx="6925473" cy="29718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5F2C7FBF-5103-A84D-E6BD-7F96D8BFE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590800"/>
            <a:ext cx="9144000" cy="2743200"/>
          </a:xfrm>
        </p:spPr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DC70432-2A9A-1859-EACC-7CA29CA72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5351463"/>
            <a:ext cx="9144000" cy="1506537"/>
          </a:xfrm>
        </p:spPr>
        <p:txBody>
          <a:bodyPr/>
          <a:lstStyle/>
          <a:p>
            <a:r>
              <a:rPr lang="en-US" dirty="0"/>
              <a:t>Setting Up an Account</a:t>
            </a:r>
          </a:p>
        </p:txBody>
      </p:sp>
    </p:spTree>
    <p:extLst>
      <p:ext uri="{BB962C8B-B14F-4D97-AF65-F5344CB8AC3E}">
        <p14:creationId xmlns:p14="http://schemas.microsoft.com/office/powerpoint/2010/main" val="2633486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5CFF8B-A236-872A-4A56-A0A18E134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8303" y="3009952"/>
            <a:ext cx="1828571" cy="8380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03986A-4D78-2C83-61F3-11FA49464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619" y="1828800"/>
            <a:ext cx="3904762" cy="4838095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1F97FA5D-7F01-4FB5-3DA9-1295B0CDE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Registration</a:t>
            </a:r>
          </a:p>
        </p:txBody>
      </p:sp>
    </p:spTree>
    <p:extLst>
      <p:ext uri="{BB962C8B-B14F-4D97-AF65-F5344CB8AC3E}">
        <p14:creationId xmlns:p14="http://schemas.microsoft.com/office/powerpoint/2010/main" val="1318716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2DB0-B978-4D18-E925-4881E695C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1FB728-E166-4190-26E0-4AA2431A5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666" y="2133600"/>
            <a:ext cx="7866667" cy="34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26733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267</TotalTime>
  <Words>387</Words>
  <PresentationFormat>Widescreen</PresentationFormat>
  <Paragraphs>63</Paragraphs>
  <Slides>28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Candara</vt:lpstr>
      <vt:lpstr>Consolas</vt:lpstr>
      <vt:lpstr>Noto Sans</vt:lpstr>
      <vt:lpstr>Tech Computer 16x9</vt:lpstr>
      <vt:lpstr>The OpenAI API</vt:lpstr>
      <vt:lpstr>Introduction</vt:lpstr>
      <vt:lpstr>What is an API</vt:lpstr>
      <vt:lpstr>Services vs APIs vs Packages</vt:lpstr>
      <vt:lpstr>How APIs Work</vt:lpstr>
      <vt:lpstr>OpenAI API Example: Assistant</vt:lpstr>
      <vt:lpstr>Getting Started</vt:lpstr>
      <vt:lpstr>Registration</vt:lpstr>
      <vt:lpstr>Logging In</vt:lpstr>
      <vt:lpstr>Exploring the Settings</vt:lpstr>
      <vt:lpstr>Organization</vt:lpstr>
      <vt:lpstr>Team</vt:lpstr>
      <vt:lpstr>Limits</vt:lpstr>
      <vt:lpstr>Billing</vt:lpstr>
      <vt:lpstr>Profile</vt:lpstr>
      <vt:lpstr>Understanding Billing</vt:lpstr>
      <vt:lpstr>Free Trial API Credits</vt:lpstr>
      <vt:lpstr>Your First Brick Wall</vt:lpstr>
      <vt:lpstr>Usage Explained</vt:lpstr>
      <vt:lpstr>Pay to Play</vt:lpstr>
      <vt:lpstr>Usage Tiers</vt:lpstr>
      <vt:lpstr>Starting at Free</vt:lpstr>
      <vt:lpstr>How to Level Up</vt:lpstr>
      <vt:lpstr>Why Level Up?</vt:lpstr>
      <vt:lpstr>How High Should You Go?</vt:lpstr>
      <vt:lpstr>Your First Chat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2024-02-05T00:50:55Z</dcterms:created>
  <dcterms:modified xsi:type="dcterms:W3CDTF">2024-02-05T05:18:29Z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